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94" r:id="rId2"/>
    <p:sldId id="295" r:id="rId3"/>
    <p:sldId id="311" r:id="rId4"/>
    <p:sldId id="333" r:id="rId5"/>
    <p:sldId id="296" r:id="rId6"/>
    <p:sldId id="322" r:id="rId7"/>
    <p:sldId id="298" r:id="rId8"/>
    <p:sldId id="303" r:id="rId9"/>
    <p:sldId id="300" r:id="rId10"/>
    <p:sldId id="301" r:id="rId11"/>
    <p:sldId id="302" r:id="rId12"/>
    <p:sldId id="335" r:id="rId13"/>
    <p:sldId id="274" r:id="rId14"/>
    <p:sldId id="349" r:id="rId15"/>
    <p:sldId id="320" r:id="rId16"/>
    <p:sldId id="278" r:id="rId17"/>
    <p:sldId id="350" r:id="rId18"/>
    <p:sldId id="337" r:id="rId19"/>
    <p:sldId id="279" r:id="rId20"/>
    <p:sldId id="321" r:id="rId21"/>
    <p:sldId id="280" r:id="rId22"/>
    <p:sldId id="260" r:id="rId23"/>
    <p:sldId id="338" r:id="rId24"/>
    <p:sldId id="339" r:id="rId25"/>
    <p:sldId id="340" r:id="rId26"/>
    <p:sldId id="308" r:id="rId27"/>
    <p:sldId id="292" r:id="rId28"/>
    <p:sldId id="309" r:id="rId29"/>
    <p:sldId id="286" r:id="rId30"/>
    <p:sldId id="341" r:id="rId31"/>
    <p:sldId id="342" r:id="rId32"/>
    <p:sldId id="332" r:id="rId33"/>
    <p:sldId id="343" r:id="rId34"/>
    <p:sldId id="344" r:id="rId35"/>
    <p:sldId id="345" r:id="rId36"/>
    <p:sldId id="346" r:id="rId37"/>
    <p:sldId id="334" r:id="rId38"/>
    <p:sldId id="347" r:id="rId39"/>
    <p:sldId id="329" r:id="rId40"/>
    <p:sldId id="293" r:id="rId41"/>
    <p:sldId id="288" r:id="rId42"/>
    <p:sldId id="351" r:id="rId43"/>
    <p:sldId id="331" r:id="rId44"/>
    <p:sldId id="290" r:id="rId45"/>
    <p:sldId id="313" r:id="rId46"/>
    <p:sldId id="314" r:id="rId47"/>
    <p:sldId id="315" r:id="rId48"/>
    <p:sldId id="316" r:id="rId49"/>
    <p:sldId id="317" r:id="rId50"/>
    <p:sldId id="348" r:id="rId51"/>
    <p:sldId id="323" r:id="rId52"/>
    <p:sldId id="324" r:id="rId53"/>
    <p:sldId id="325" r:id="rId54"/>
    <p:sldId id="326" r:id="rId55"/>
    <p:sldId id="310" r:id="rId56"/>
    <p:sldId id="268" r:id="rId57"/>
    <p:sldId id="263" r:id="rId58"/>
    <p:sldId id="264" r:id="rId59"/>
    <p:sldId id="269" r:id="rId60"/>
    <p:sldId id="277" r:id="rId61"/>
    <p:sldId id="312" r:id="rId6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0" autoAdjust="0"/>
    <p:restoredTop sz="82751" autoAdjust="0"/>
  </p:normalViewPr>
  <p:slideViewPr>
    <p:cSldViewPr snapToGrid="0">
      <p:cViewPr varScale="1">
        <p:scale>
          <a:sx n="63" d="100"/>
          <a:sy n="63" d="100"/>
        </p:scale>
        <p:origin x="62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animation</a:t>
            </a:r>
            <a:r>
              <a:rPr lang="de-DE" dirty="0"/>
              <a:t>. Thilo </a:t>
            </a:r>
            <a:r>
              <a:rPr lang="de-DE" dirty="0" err="1"/>
              <a:t>pointed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TRY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has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1d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Oldenburg. And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only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200-ish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October</a:t>
            </a:r>
            <a:r>
              <a:rPr lang="de-DE" dirty="0"/>
              <a:t> 1st and April 30th.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80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power (in Watts)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08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Many non-</a:t>
            </a:r>
            <a:r>
              <a:rPr lang="de-DE" sz="1200" dirty="0" err="1"/>
              <a:t>linearities</a:t>
            </a:r>
            <a:r>
              <a:rPr lang="de-DE" sz="1200" dirty="0"/>
              <a:t>, but </a:t>
            </a:r>
            <a:r>
              <a:rPr lang="de-DE" sz="1200" dirty="0" err="1"/>
              <a:t>as</a:t>
            </a:r>
            <a:r>
              <a:rPr lang="de-DE" sz="1200" dirty="0"/>
              <a:t> a </a:t>
            </a:r>
            <a:r>
              <a:rPr lang="de-DE" sz="1200" dirty="0" err="1"/>
              <a:t>rough</a:t>
            </a:r>
            <a:r>
              <a:rPr lang="de-DE" sz="1200" dirty="0"/>
              <a:t> </a:t>
            </a:r>
            <a:r>
              <a:rPr lang="de-DE" sz="1200" dirty="0" err="1"/>
              <a:t>estimate</a:t>
            </a:r>
            <a:r>
              <a:rPr lang="de-DE" sz="1200" dirty="0"/>
              <a:t>: </a:t>
            </a:r>
            <a:r>
              <a:rPr lang="de-DE" sz="1200" dirty="0" err="1"/>
              <a:t>sum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U-</a:t>
            </a:r>
            <a:r>
              <a:rPr lang="de-DE" sz="1200" dirty="0" err="1"/>
              <a:t>values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20% </a:t>
            </a:r>
            <a:r>
              <a:rPr lang="de-DE" sz="1200" dirty="0" err="1"/>
              <a:t>less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2016 </a:t>
            </a:r>
            <a:r>
              <a:rPr lang="de-DE" sz="1200" dirty="0" err="1"/>
              <a:t>building</a:t>
            </a:r>
            <a:r>
              <a:rPr lang="de-DE" sz="1200" dirty="0"/>
              <a:t>, and </a:t>
            </a:r>
            <a:r>
              <a:rPr lang="de-DE" sz="1200" dirty="0" err="1"/>
              <a:t>it‘s</a:t>
            </a:r>
            <a:r>
              <a:rPr lang="de-DE" sz="1200" dirty="0"/>
              <a:t> </a:t>
            </a:r>
            <a:r>
              <a:rPr lang="de-DE" sz="1200" dirty="0" err="1"/>
              <a:t>losses</a:t>
            </a:r>
            <a:r>
              <a:rPr lang="de-DE" sz="1200" dirty="0"/>
              <a:t> (and </a:t>
            </a:r>
            <a:r>
              <a:rPr lang="de-DE" sz="1200" dirty="0" err="1"/>
              <a:t>therefore</a:t>
            </a:r>
            <a:r>
              <a:rPr lang="de-DE" sz="1200" dirty="0"/>
              <a:t> </a:t>
            </a:r>
            <a:r>
              <a:rPr lang="de-DE" sz="1200" dirty="0" err="1"/>
              <a:t>energy</a:t>
            </a:r>
            <a:r>
              <a:rPr lang="de-DE" sz="1200" dirty="0"/>
              <a:t> </a:t>
            </a:r>
            <a:r>
              <a:rPr lang="de-DE" sz="1200" dirty="0" err="1"/>
              <a:t>demand</a:t>
            </a:r>
            <a:r>
              <a:rPr lang="de-DE" sz="1200" dirty="0"/>
              <a:t>)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about</a:t>
            </a:r>
            <a:r>
              <a:rPr lang="de-DE" sz="1200" dirty="0"/>
              <a:t> 17% </a:t>
            </a:r>
            <a:r>
              <a:rPr lang="de-DE" sz="1200" dirty="0" err="1"/>
              <a:t>less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51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Glass </a:t>
            </a:r>
            <a:r>
              <a:rPr lang="de-DE" dirty="0" err="1"/>
              <a:t>is</a:t>
            </a:r>
            <a:r>
              <a:rPr lang="de-DE" dirty="0"/>
              <a:t> like a mini-</a:t>
            </a:r>
            <a:r>
              <a:rPr lang="de-DE" dirty="0" err="1"/>
              <a:t>replica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. </a:t>
            </a:r>
          </a:p>
          <a:p>
            <a:r>
              <a:rPr lang="de-DE" dirty="0"/>
              <a:t>Wall, </a:t>
            </a:r>
            <a:r>
              <a:rPr lang="de-DE" dirty="0" err="1"/>
              <a:t>roof</a:t>
            </a:r>
            <a:r>
              <a:rPr lang="de-DE" dirty="0"/>
              <a:t>, and </a:t>
            </a:r>
            <a:r>
              <a:rPr lang="de-DE" dirty="0" err="1"/>
              <a:t>floor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thermal </a:t>
            </a:r>
            <a:r>
              <a:rPr lang="de-DE" dirty="0" err="1"/>
              <a:t>mass</a:t>
            </a:r>
            <a:r>
              <a:rPr lang="de-DE" dirty="0"/>
              <a:t>. </a:t>
            </a:r>
          </a:p>
          <a:p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heavily</a:t>
            </a:r>
            <a:r>
              <a:rPr lang="de-DE" dirty="0"/>
              <a:t>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29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But </a:t>
            </a:r>
            <a:r>
              <a:rPr lang="de-DE" sz="1200" dirty="0" err="1"/>
              <a:t>that</a:t>
            </a:r>
            <a:r>
              <a:rPr lang="de-DE" sz="1200" dirty="0"/>
              <a:t> </a:t>
            </a:r>
            <a:r>
              <a:rPr lang="de-DE" sz="1200" dirty="0" err="1"/>
              <a:t>needed</a:t>
            </a:r>
            <a:r>
              <a:rPr lang="de-DE" sz="1200" dirty="0"/>
              <a:t> HP=2 and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911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Clamping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np,maximum</a:t>
            </a:r>
            <a:r>
              <a:rPr lang="de-DE" dirty="0"/>
              <a:t>(losses,0) </a:t>
            </a:r>
            <a:r>
              <a:rPr lang="de-DE" dirty="0" err="1"/>
              <a:t>because</a:t>
            </a:r>
            <a:r>
              <a:rPr lang="de-DE" dirty="0"/>
              <a:t> negative </a:t>
            </a:r>
            <a:r>
              <a:rPr lang="de-DE" dirty="0" err="1"/>
              <a:t>losses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hepful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assessment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079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6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:</a:t>
            </a:r>
          </a:p>
          <a:p>
            <a:r>
              <a:rPr lang="de-DE" dirty="0"/>
              <a:t>https://</a:t>
            </a:r>
            <a:r>
              <a:rPr lang="de-DE" dirty="0" err="1"/>
              <a:t>www.energiewechsel.de</a:t>
            </a:r>
            <a:r>
              <a:rPr lang="de-DE" dirty="0"/>
              <a:t>/KAENEF/Redaktion/DE/Dossier/</a:t>
            </a:r>
            <a:r>
              <a:rPr lang="de-DE" dirty="0" err="1"/>
              <a:t>beg.html?etcc_cmp</a:t>
            </a:r>
            <a:r>
              <a:rPr lang="de-DE" dirty="0"/>
              <a:t>=</a:t>
            </a:r>
            <a:r>
              <a:rPr lang="de-DE" dirty="0" err="1"/>
              <a:t>energiewechsel&amp;etcc_med</a:t>
            </a:r>
            <a:r>
              <a:rPr lang="de-DE" dirty="0"/>
              <a:t>=</a:t>
            </a:r>
            <a:r>
              <a:rPr lang="de-DE" dirty="0" err="1"/>
              <a:t>sea&amp;etcc_par</a:t>
            </a:r>
            <a:r>
              <a:rPr lang="de-DE" dirty="0"/>
              <a:t>=</a:t>
            </a:r>
            <a:r>
              <a:rPr lang="de-DE" dirty="0" err="1"/>
              <a:t>google-ads&amp;etcc_ctv</a:t>
            </a:r>
            <a:r>
              <a:rPr lang="de-DE" dirty="0"/>
              <a:t>=</a:t>
            </a:r>
            <a:r>
              <a:rPr lang="de-DE" dirty="0" err="1"/>
              <a:t>mdaemmbeg&amp;etcc_bky</a:t>
            </a:r>
            <a:r>
              <a:rPr lang="de-DE" dirty="0"/>
              <a:t>=förderung%20fassadendämmung&amp;gad_source=1&amp;gad_campaignid=20016865430&amp;gbraid=0AAAAACfZxDiOPDNiKPyyG1CXicbN_26UH&amp;gclid=Cj0KCQjw64jDBhDXARIsABkk8J5f3hOwqKjqKJzkZljxGFYtAu1fWFUsPgu23k7WnnaC_GqcT5LiDHwaAk8SEALw_wcB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9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826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1973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enacted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response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oil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crisis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1977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first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Thermal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1978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System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design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efficiency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systems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2002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Saving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merged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introduced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primary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U-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values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key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criteria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revisions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2009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EEWärmeG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Energies Heat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Germany‘s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implementation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EU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Directive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requires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2020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 Energy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unifies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EnEV, EEWärmeG, EnEG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single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~200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6" name="Picture 5" descr="A white house with a brown roof&#10;&#10;AI-generated content may be incorrect.">
            <a:extLst>
              <a:ext uri="{FF2B5EF4-FFF2-40B4-BE49-F238E27FC236}">
                <a16:creationId xmlns:a16="http://schemas.microsoft.com/office/drawing/2014/main" id="{3F6C6D15-688B-037E-24B8-55F69E3A46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313" y="2266102"/>
            <a:ext cx="1530861" cy="1148145"/>
          </a:xfrm>
          <a:prstGeom prst="rect">
            <a:avLst/>
          </a:prstGeom>
        </p:spPr>
      </p:pic>
      <p:pic>
        <p:nvPicPr>
          <p:cNvPr id="10" name="Picture 9" descr="A white house with a fence&#10;&#10;AI-generated content may be incorrect.">
            <a:extLst>
              <a:ext uri="{FF2B5EF4-FFF2-40B4-BE49-F238E27FC236}">
                <a16:creationId xmlns:a16="http://schemas.microsoft.com/office/drawing/2014/main" id="{33EDA1FC-0321-4257-D91C-66089DE5BB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743" y="3414247"/>
            <a:ext cx="1436207" cy="1077155"/>
          </a:xfrm>
          <a:prstGeom prst="rect">
            <a:avLst/>
          </a:prstGeom>
        </p:spPr>
      </p:pic>
      <p:pic>
        <p:nvPicPr>
          <p:cNvPr id="17" name="Picture 16" descr="A house with a slide in the yard&#10;&#10;AI-generated content may be incorrect.">
            <a:extLst>
              <a:ext uri="{FF2B5EF4-FFF2-40B4-BE49-F238E27FC236}">
                <a16:creationId xmlns:a16="http://schemas.microsoft.com/office/drawing/2014/main" id="{B92EA048-EBEB-F540-E35B-75C0BE0E74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52" y="4221532"/>
            <a:ext cx="1530861" cy="11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F4A5AAB-B987-21F6-8105-DF3639D633E4}"/>
              </a:ext>
            </a:extLst>
          </p:cNvPr>
          <p:cNvSpPr/>
          <p:nvPr/>
        </p:nvSpPr>
        <p:spPr>
          <a:xfrm>
            <a:off x="6517804" y="3713017"/>
            <a:ext cx="4510414" cy="117763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9EC2A00-A2AD-9B17-C994-3B8917A2A123}"/>
              </a:ext>
            </a:extLst>
          </p:cNvPr>
          <p:cNvSpPr/>
          <p:nvPr/>
        </p:nvSpPr>
        <p:spPr>
          <a:xfrm>
            <a:off x="7162800" y="3809999"/>
            <a:ext cx="1496291" cy="526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 err="1"/>
              <a:t>heat</a:t>
            </a:r>
            <a:r>
              <a:rPr lang="de-DE" dirty="0"/>
              <a:t> pump</a:t>
            </a:r>
          </a:p>
        </p:txBody>
      </p:sp>
      <p:pic>
        <p:nvPicPr>
          <p:cNvPr id="15" name="Grafik 14" descr="Start mit einfarbiger Füllung">
            <a:extLst>
              <a:ext uri="{FF2B5EF4-FFF2-40B4-BE49-F238E27FC236}">
                <a16:creationId xmlns:a16="http://schemas.microsoft.com/office/drawing/2014/main" id="{B647374B-C5C4-33DF-7400-86DEBE33D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09" y="2417618"/>
            <a:ext cx="1717964" cy="17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959" cy="1325563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38200" y="1690687"/>
          <a:ext cx="10227906" cy="49060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7496">
                  <a:extLst>
                    <a:ext uri="{9D8B030D-6E8A-4147-A177-3AD203B41FA5}">
                      <a16:colId xmlns:a16="http://schemas.microsoft.com/office/drawing/2014/main" val="3874835732"/>
                    </a:ext>
                  </a:extLst>
                </a:gridCol>
                <a:gridCol w="3621626">
                  <a:extLst>
                    <a:ext uri="{9D8B030D-6E8A-4147-A177-3AD203B41FA5}">
                      <a16:colId xmlns:a16="http://schemas.microsoft.com/office/drawing/2014/main" val="723850800"/>
                    </a:ext>
                  </a:extLst>
                </a:gridCol>
                <a:gridCol w="4458784">
                  <a:extLst>
                    <a:ext uri="{9D8B030D-6E8A-4147-A177-3AD203B41FA5}">
                      <a16:colId xmlns:a16="http://schemas.microsoft.com/office/drawing/2014/main" val="3361385650"/>
                    </a:ext>
                  </a:extLst>
                </a:gridCol>
              </a:tblGrid>
              <a:tr h="2870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Feature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ASHP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GSHP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8227186"/>
                  </a:ext>
                </a:extLst>
              </a:tr>
              <a:tr h="69958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Heat source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air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ground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4214484"/>
                  </a:ext>
                </a:extLst>
              </a:tr>
              <a:tr h="280730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Heat absorption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absorbs low-grade heat from the outside air using an evaporator coil filled with refrigerant, which evaporates at low temperatures. A compressor then increases the pressure and temperature of the vaporized refrigerant before it releases heat indoors via a condenser.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extracts heat from the ground using a closed-loop system of pipes buried horizontally or vertically, circulating a water-antifreeze mixture. This fluid absorbs thermal energy from the earth, which remains at a relatively constant temperature year-round, and transfers it to the heat pump's refrigerant via a heat exchanger. The refrigerant is then compressed to raise its temperature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8241654"/>
                  </a:ext>
                </a:extLst>
              </a:tr>
              <a:tr h="23319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cost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not that expensive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expensive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6067240"/>
                  </a:ext>
                </a:extLst>
              </a:tr>
              <a:tr h="4394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temperature stability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varies with weather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relatively stable around the year</a:t>
                      </a:r>
                      <a:endParaRPr lang="en-US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8456479"/>
                  </a:ext>
                </a:extLst>
              </a:tr>
              <a:tr h="4394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efficiency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lower in cold climates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generally higher, especially in winter</a:t>
                      </a:r>
                      <a:endParaRPr lang="en-US" sz="1200" b="0" i="0" u="none" strike="noStrike" dirty="0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23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0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318" t="-32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main parameters that influence the COP of heat pumps?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820" y="1872278"/>
            <a:ext cx="10515600" cy="4351338"/>
          </a:xfrm>
        </p:spPr>
        <p:txBody>
          <a:bodyPr>
            <a:normAutofit/>
          </a:bodyPr>
          <a:lstStyle/>
          <a:p>
            <a:r>
              <a:rPr lang="en-ZA" dirty="0"/>
              <a:t>Source &amp; sink temperatures (higher source/lower sink = better COP)</a:t>
            </a:r>
          </a:p>
          <a:p>
            <a:r>
              <a:rPr lang="en-ZA" dirty="0"/>
              <a:t>System design: compressor, refrigerant, heat exchangers, piping, controls</a:t>
            </a:r>
          </a:p>
          <a:p>
            <a:r>
              <a:rPr lang="en-ZA" dirty="0"/>
              <a:t>Cycle time: longer cycles = higher COP but lower specific power</a:t>
            </a:r>
          </a:p>
          <a:p>
            <a:pPr marL="0" indent="0" algn="ctr">
              <a:buNone/>
            </a:pPr>
            <a:r>
              <a:rPr lang="en-ZA" b="1" dirty="0"/>
              <a:t>ASHP vs. GSHP:</a:t>
            </a:r>
            <a:endParaRPr lang="en-ZA" dirty="0"/>
          </a:p>
          <a:p>
            <a:r>
              <a:rPr lang="en-ZA" dirty="0"/>
              <a:t>GSHP: Stable ground temps → longer cycles, higher COP (~6)</a:t>
            </a:r>
          </a:p>
          <a:p>
            <a:r>
              <a:rPr lang="en-ZA" dirty="0"/>
              <a:t>ASHP: Variable air temps → shorter cycles, lower COP (~4)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93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8" name="Grafik 7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E31A68A-5BB0-0790-F9AC-030F63836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9" t="5026" r="9435"/>
          <a:stretch/>
        </p:blipFill>
        <p:spPr>
          <a:xfrm>
            <a:off x="5604176" y="979716"/>
            <a:ext cx="5862358" cy="48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07C8926F-4EF3-0150-C3FF-EA5579565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144" y="64125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TRY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7C1E74-580E-5C0B-0D47-B886E709EAA7}"/>
              </a:ext>
            </a:extLst>
          </p:cNvPr>
          <p:cNvGrpSpPr/>
          <p:nvPr/>
        </p:nvGrpSpPr>
        <p:grpSpPr>
          <a:xfrm>
            <a:off x="640935" y="5380519"/>
            <a:ext cx="10910130" cy="1287403"/>
            <a:chOff x="632389" y="5128840"/>
            <a:chExt cx="10910130" cy="12874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7C7D95-D628-2D90-BCC6-309FD05C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1226" y="5128840"/>
              <a:ext cx="8141293" cy="12874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E7EB9-B2B3-BF18-E915-52AE3D4E4C59}"/>
                </a:ext>
              </a:extLst>
            </p:cNvPr>
            <p:cNvSpPr txBox="1"/>
            <p:nvPr/>
          </p:nvSpPr>
          <p:spPr>
            <a:xfrm>
              <a:off x="632389" y="5725118"/>
              <a:ext cx="2999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/>
                <a:t>Tabula </a:t>
              </a:r>
              <a:r>
                <a:rPr lang="de-DE" sz="2400" dirty="0" err="1"/>
                <a:t>heating</a:t>
              </a:r>
              <a:r>
                <a:rPr lang="de-DE" sz="2400" dirty="0"/>
                <a:t> </a:t>
              </a:r>
              <a:r>
                <a:rPr lang="de-DE" sz="2400" dirty="0" err="1"/>
                <a:t>days</a:t>
              </a:r>
              <a:r>
                <a:rPr lang="de-DE" sz="2400" dirty="0"/>
                <a:t>: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8CE9BF-A552-85B5-20A4-F0826D77636E}"/>
                </a:ext>
              </a:extLst>
            </p:cNvPr>
            <p:cNvSpPr/>
            <p:nvPr/>
          </p:nvSpPr>
          <p:spPr>
            <a:xfrm>
              <a:off x="8426153" y="5460763"/>
              <a:ext cx="786213" cy="8289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55" y="1431681"/>
            <a:ext cx="5467350" cy="4114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A718D6-9715-48F2-56C2-9C059E0A7B06}"/>
              </a:ext>
            </a:extLst>
          </p:cNvPr>
          <p:cNvSpPr/>
          <p:nvPr/>
        </p:nvSpPr>
        <p:spPr>
          <a:xfrm>
            <a:off x="5583358" y="1540060"/>
            <a:ext cx="1899110" cy="351274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870" y="1686583"/>
            <a:ext cx="6256614" cy="3263405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4274735" y="2431668"/>
            <a:ext cx="3671087" cy="1119351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D235A-F549-44A1-E33A-39FF7385DCEB}"/>
              </a:ext>
            </a:extLst>
          </p:cNvPr>
          <p:cNvSpPr txBox="1"/>
          <p:nvPr/>
        </p:nvSpPr>
        <p:spPr>
          <a:xfrm>
            <a:off x="838200" y="5429358"/>
            <a:ext cx="10381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The </a:t>
            </a:r>
            <a:r>
              <a:rPr lang="de-DE" sz="2400" dirty="0" err="1"/>
              <a:t>default</a:t>
            </a:r>
            <a:r>
              <a:rPr lang="de-DE" sz="2400" dirty="0"/>
              <a:t> </a:t>
            </a:r>
            <a:r>
              <a:rPr lang="de-DE" sz="2400" dirty="0" err="1"/>
              <a:t>heat</a:t>
            </a:r>
            <a:r>
              <a:rPr lang="de-DE" sz="2400" dirty="0"/>
              <a:t> pump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has</a:t>
            </a:r>
            <a:r>
              <a:rPr lang="de-DE" sz="2400" dirty="0"/>
              <a:t> a nominal power </a:t>
            </a:r>
            <a:r>
              <a:rPr lang="de-DE" sz="2400" dirty="0" err="1"/>
              <a:t>of</a:t>
            </a:r>
            <a:r>
              <a:rPr lang="de-DE" sz="2400" dirty="0"/>
              <a:t> 5.5 kW</a:t>
            </a:r>
          </a:p>
        </p:txBody>
      </p:sp>
    </p:spTree>
    <p:extLst>
      <p:ext uri="{BB962C8B-B14F-4D97-AF65-F5344CB8AC3E}">
        <p14:creationId xmlns:p14="http://schemas.microsoft.com/office/powerpoint/2010/main" val="211964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965"/>
            <a:ext cx="10515600" cy="1325563"/>
          </a:xfrm>
        </p:spPr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3635568"/>
            <a:ext cx="52739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Choose</a:t>
            </a:r>
            <a:r>
              <a:rPr lang="de-DE" sz="2400" dirty="0"/>
              <a:t> </a:t>
            </a:r>
            <a:r>
              <a:rPr lang="de-DE" sz="2400" dirty="0" err="1"/>
              <a:t>weather</a:t>
            </a:r>
            <a:r>
              <a:rPr lang="de-DE" sz="2400" dirty="0"/>
              <a:t> and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file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Modelica‘s</a:t>
            </a:r>
            <a:r>
              <a:rPr lang="de-DE" sz="2400" dirty="0"/>
              <a:t> “</a:t>
            </a:r>
            <a:r>
              <a:rPr lang="de-DE" sz="2400" dirty="0" err="1"/>
              <a:t>dassl</a:t>
            </a:r>
            <a:r>
              <a:rPr lang="de-DE" sz="2400" dirty="0"/>
              <a:t>“ </a:t>
            </a:r>
            <a:r>
              <a:rPr lang="de-DE" sz="2400" dirty="0" err="1"/>
              <a:t>integratior</a:t>
            </a:r>
            <a:r>
              <a:rPr lang="de-DE" sz="2400" dirty="0"/>
              <a:t> </a:t>
            </a:r>
            <a:r>
              <a:rPr lang="de-DE" sz="2400" dirty="0" err="1"/>
              <a:t>actually</a:t>
            </a:r>
            <a:r>
              <a:rPr lang="de-DE" sz="2400" dirty="0"/>
              <a:t> </a:t>
            </a:r>
            <a:r>
              <a:rPr lang="de-DE" sz="2400" dirty="0" err="1"/>
              <a:t>adapts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step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takes</a:t>
            </a:r>
            <a:r>
              <a:rPr lang="de-DE" sz="2400" dirty="0"/>
              <a:t> &gt;10 </a:t>
            </a:r>
            <a:r>
              <a:rPr lang="de-DE" sz="2400" dirty="0" err="1"/>
              <a:t>minutes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run</a:t>
            </a:r>
            <a:r>
              <a:rPr lang="de-DE" sz="2400" dirty="0"/>
              <a:t> a </a:t>
            </a:r>
            <a:r>
              <a:rPr lang="de-DE" sz="2400" dirty="0" err="1"/>
              <a:t>full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(</a:t>
            </a:r>
            <a:r>
              <a:rPr lang="de-DE" sz="2400" dirty="0" err="1"/>
              <a:t>summer</a:t>
            </a:r>
            <a:r>
              <a:rPr lang="de-DE" sz="2400" dirty="0"/>
              <a:t> </a:t>
            </a:r>
            <a:r>
              <a:rPr lang="de-DE" sz="2400" dirty="0" err="1"/>
              <a:t>chaotic</a:t>
            </a:r>
            <a:r>
              <a:rPr lang="de-DE" sz="2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68" y="263372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124" y="26337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612616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866303" y="1472911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188570" y="1472911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114519"/>
            <a:ext cx="4309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Custom Python </a:t>
            </a:r>
            <a:r>
              <a:rPr lang="de-DE" sz="2400" dirty="0" err="1"/>
              <a:t>script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reformat</a:t>
            </a:r>
            <a:r>
              <a:rPr lang="de-DE" sz="2400" dirty="0"/>
              <a:t> </a:t>
            </a:r>
            <a:r>
              <a:rPr lang="de-DE" sz="2400" dirty="0" err="1"/>
              <a:t>temperature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Write </a:t>
            </a:r>
            <a:r>
              <a:rPr lang="de-DE" sz="2400" dirty="0" err="1"/>
              <a:t>custom</a:t>
            </a:r>
            <a:r>
              <a:rPr lang="de-DE" sz="2400" dirty="0"/>
              <a:t> </a:t>
            </a:r>
            <a:r>
              <a:rPr lang="de-DE" sz="2400" dirty="0" err="1"/>
              <a:t>files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all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8200" y="2972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2796742"/>
            <a:ext cx="4851340" cy="3696134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54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/>
          </a:bodyPr>
          <a:lstStyle/>
          <a:p>
            <a:r>
              <a:rPr lang="de-DE" sz="2400" dirty="0"/>
              <a:t>Tabula </a:t>
            </a:r>
            <a:r>
              <a:rPr lang="de-DE" sz="2400" dirty="0" err="1"/>
              <a:t>website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stock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across</a:t>
            </a:r>
            <a:r>
              <a:rPr lang="de-DE" sz="2400" dirty="0"/>
              <a:t> Europe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Validate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checking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reproduced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real </a:t>
            </a:r>
            <a:r>
              <a:rPr lang="de-DE" sz="2400" dirty="0" err="1"/>
              <a:t>data</a:t>
            </a:r>
            <a:endParaRPr lang="de-DE" sz="2400" dirty="0"/>
          </a:p>
          <a:p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ventilation</a:t>
            </a:r>
            <a:r>
              <a:rPr lang="de-DE" sz="2400" dirty="0"/>
              <a:t>, </a:t>
            </a:r>
            <a:r>
              <a:rPr lang="de-DE" sz="2400" dirty="0" err="1"/>
              <a:t>no</a:t>
            </a:r>
            <a:r>
              <a:rPr lang="de-DE" sz="2400" dirty="0"/>
              <a:t> internal </a:t>
            </a:r>
            <a:r>
              <a:rPr lang="de-DE" sz="2400" dirty="0" err="1"/>
              <a:t>heat</a:t>
            </a:r>
            <a:r>
              <a:rPr lang="de-DE" sz="2400" dirty="0"/>
              <a:t> source, </a:t>
            </a:r>
            <a:r>
              <a:rPr lang="de-DE" sz="2400" dirty="0" err="1"/>
              <a:t>no</a:t>
            </a:r>
            <a:r>
              <a:rPr lang="de-DE" sz="2400" dirty="0"/>
              <a:t> solar </a:t>
            </a:r>
            <a:r>
              <a:rPr lang="de-DE" sz="2400" dirty="0" err="1"/>
              <a:t>irradiance</a:t>
            </a:r>
            <a:endParaRPr lang="de-DE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36112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62B00FF0-7EE8-804E-9E3D-A8A25270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90" y="989982"/>
            <a:ext cx="6000044" cy="48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94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561784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Simulate</a:t>
            </a:r>
            <a:r>
              <a:rPr lang="de-DE" sz="2400" dirty="0"/>
              <a:t> </a:t>
            </a:r>
            <a:r>
              <a:rPr lang="de-DE" sz="2400" dirty="0" err="1"/>
              <a:t>entire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Heat pump </a:t>
            </a:r>
            <a:r>
              <a:rPr lang="de-DE" sz="2400" dirty="0" err="1"/>
              <a:t>fails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meet</a:t>
            </a:r>
            <a:r>
              <a:rPr lang="de-DE" sz="2400" dirty="0"/>
              <a:t> </a:t>
            </a:r>
            <a:r>
              <a:rPr lang="de-DE" sz="2400" dirty="0" err="1"/>
              <a:t>room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temperature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when</a:t>
            </a:r>
            <a:r>
              <a:rPr lang="de-DE" sz="2400" dirty="0"/>
              <a:t> ambient T </a:t>
            </a:r>
            <a:r>
              <a:rPr lang="de-DE" sz="2400" dirty="0" err="1"/>
              <a:t>is</a:t>
            </a:r>
            <a:r>
              <a:rPr lang="de-DE" sz="2400" dirty="0"/>
              <a:t> &gt;20°C, so </a:t>
            </a:r>
            <a:r>
              <a:rPr lang="de-DE" sz="2400" dirty="0" err="1"/>
              <a:t>is</a:t>
            </a:r>
            <a:r>
              <a:rPr lang="de-DE" sz="2400" dirty="0"/>
              <a:t> T </a:t>
            </a:r>
            <a:r>
              <a:rPr lang="de-DE" sz="2400" dirty="0" err="1"/>
              <a:t>inside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>
                <a:sym typeface="Wingdings" panose="05000000000000000000" pitchFamily="2" charset="2"/>
              </a:rPr>
              <a:t>heat</a:t>
            </a:r>
            <a:r>
              <a:rPr lang="de-DE" sz="2400" dirty="0">
                <a:sym typeface="Wingdings" panose="05000000000000000000" pitchFamily="2" charset="2"/>
              </a:rPr>
              <a:t> pump </a:t>
            </a:r>
            <a:r>
              <a:rPr lang="de-DE" sz="2400" dirty="0" err="1">
                <a:sym typeface="Wingdings" panose="05000000000000000000" pitchFamily="2" charset="2"/>
              </a:rPr>
              <a:t>too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weak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for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this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level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insulation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36" y="4022797"/>
            <a:ext cx="4168458" cy="22319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190" y="1585281"/>
            <a:ext cx="3953461" cy="23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9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C3816-E9C6-6553-1D18-5FD5B7C05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80" y="810051"/>
            <a:ext cx="4249848" cy="5500214"/>
          </a:xfrm>
        </p:spPr>
        <p:txBody>
          <a:bodyPr>
            <a:normAutofit/>
          </a:bodyPr>
          <a:lstStyle/>
          <a:p>
            <a:r>
              <a:rPr lang="de-DE" sz="2400" dirty="0"/>
              <a:t>Heat </a:t>
            </a:r>
            <a:r>
              <a:rPr lang="de-DE" sz="2400" dirty="0" err="1"/>
              <a:t>pump‘s</a:t>
            </a:r>
            <a:r>
              <a:rPr lang="de-DE" sz="2400" dirty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 </a:t>
            </a:r>
            <a:r>
              <a:rPr lang="de-DE" sz="2400" dirty="0" err="1"/>
              <a:t>valve</a:t>
            </a:r>
            <a:r>
              <a:rPr lang="de-DE" sz="2400" dirty="0"/>
              <a:t> was </a:t>
            </a:r>
            <a:r>
              <a:rPr lang="de-DE" sz="2400" dirty="0" err="1"/>
              <a:t>opened</a:t>
            </a:r>
            <a:r>
              <a:rPr lang="de-DE" sz="2400" dirty="0"/>
              <a:t> </a:t>
            </a:r>
            <a:r>
              <a:rPr lang="de-DE" sz="2400" dirty="0" err="1"/>
              <a:t>completely</a:t>
            </a:r>
            <a:r>
              <a:rPr lang="de-DE" sz="2400" dirty="0"/>
              <a:t>, so </a:t>
            </a:r>
            <a:r>
              <a:rPr lang="de-DE" sz="2400" dirty="0" err="1"/>
              <a:t>that‘s</a:t>
            </a:r>
            <a:r>
              <a:rPr lang="de-DE" sz="2400" dirty="0"/>
              <a:t> not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bottleneck</a:t>
            </a: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The </a:t>
            </a:r>
            <a:r>
              <a:rPr lang="de-DE" sz="2400" dirty="0" err="1"/>
              <a:t>average</a:t>
            </a:r>
            <a:r>
              <a:rPr lang="de-DE" sz="2400" dirty="0"/>
              <a:t> COP (</a:t>
            </a:r>
            <a:r>
              <a:rPr lang="de-DE" sz="2400" dirty="0" err="1"/>
              <a:t>during</a:t>
            </a:r>
            <a:r>
              <a:rPr lang="de-DE" sz="2400" dirty="0"/>
              <a:t> </a:t>
            </a:r>
            <a:r>
              <a:rPr lang="de-DE" sz="2400" dirty="0" err="1"/>
              <a:t>heating</a:t>
            </a:r>
            <a:r>
              <a:rPr lang="de-DE" sz="2400" dirty="0"/>
              <a:t> </a:t>
            </a:r>
            <a:r>
              <a:rPr lang="de-DE" sz="2400" dirty="0" err="1"/>
              <a:t>period</a:t>
            </a:r>
            <a:r>
              <a:rPr lang="de-DE" sz="2400" dirty="0"/>
              <a:t>) was 4.5 …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measure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efficiency</a:t>
            </a:r>
            <a:r>
              <a:rPr lang="de-DE" sz="2400" dirty="0"/>
              <a:t>, not </a:t>
            </a:r>
            <a:r>
              <a:rPr lang="de-DE" sz="2400" dirty="0" err="1"/>
              <a:t>effectiveness</a:t>
            </a:r>
            <a:endParaRPr lang="de-DE" sz="2400" dirty="0"/>
          </a:p>
          <a:p>
            <a:endParaRPr lang="de-DE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420" y="432780"/>
            <a:ext cx="4370470" cy="22246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35A911-9EFD-BB66-F5A0-94F7F662F94E}"/>
              </a:ext>
            </a:extLst>
          </p:cNvPr>
          <p:cNvGrpSpPr/>
          <p:nvPr/>
        </p:nvGrpSpPr>
        <p:grpSpPr>
          <a:xfrm>
            <a:off x="6771992" y="3123446"/>
            <a:ext cx="3796401" cy="3301774"/>
            <a:chOff x="8675301" y="3870398"/>
            <a:chExt cx="3051936" cy="258198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40C4AC-9613-6429-5502-D46A8DCD0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301" y="3870398"/>
              <a:ext cx="3051936" cy="258198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CC39E5-37CF-4E47-ABE6-7AF00687E472}"/>
                </a:ext>
              </a:extLst>
            </p:cNvPr>
            <p:cNvSpPr/>
            <p:nvPr/>
          </p:nvSpPr>
          <p:spPr>
            <a:xfrm>
              <a:off x="9783012" y="3938588"/>
              <a:ext cx="1109988" cy="2238375"/>
            </a:xfrm>
            <a:prstGeom prst="rect">
              <a:avLst/>
            </a:prstGeom>
            <a:solidFill>
              <a:schemeClr val="bg1">
                <a:lumMod val="8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119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8563"/>
          <a:stretch>
            <a:fillRect/>
          </a:stretch>
        </p:blipFill>
        <p:spPr>
          <a:xfrm>
            <a:off x="3621386" y="3287618"/>
            <a:ext cx="1936511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2901427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226" y="289102"/>
            <a:ext cx="3604574" cy="19075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274522" y="5913713"/>
            <a:ext cx="1100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	Tabula </a:t>
            </a:r>
            <a:r>
              <a:rPr lang="de-DE" sz="2400" dirty="0" err="1"/>
              <a:t>claims</a:t>
            </a:r>
            <a:r>
              <a:rPr lang="de-DE" sz="2400" dirty="0"/>
              <a:t>		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6096001" y="2500901"/>
            <a:ext cx="55014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Set T </a:t>
            </a:r>
            <a:r>
              <a:rPr lang="de-DE" sz="2400" dirty="0" err="1"/>
              <a:t>reached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Ventilation not </a:t>
            </a:r>
            <a:r>
              <a:rPr lang="de-DE" sz="2400" dirty="0" err="1"/>
              <a:t>modelled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Error </a:t>
            </a:r>
            <a:r>
              <a:rPr lang="de-DE" sz="2400" dirty="0" err="1"/>
              <a:t>potentially</a:t>
            </a:r>
            <a:r>
              <a:rPr lang="de-DE" sz="2400" dirty="0"/>
              <a:t> </a:t>
            </a:r>
            <a:r>
              <a:rPr lang="de-DE" sz="2400" dirty="0" err="1"/>
              <a:t>explained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different </a:t>
            </a:r>
            <a:r>
              <a:rPr lang="de-DE" sz="2400" dirty="0" err="1"/>
              <a:t>weather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, </a:t>
            </a:r>
            <a:r>
              <a:rPr lang="de-DE" sz="2400" dirty="0" err="1"/>
              <a:t>location</a:t>
            </a:r>
            <a:r>
              <a:rPr lang="de-DE" sz="2400" dirty="0"/>
              <a:t>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Qualitatively</a:t>
            </a:r>
            <a:r>
              <a:rPr lang="de-DE" sz="2400" dirty="0"/>
              <a:t> </a:t>
            </a:r>
            <a:r>
              <a:rPr lang="de-DE" sz="2400" dirty="0" err="1"/>
              <a:t>satisfactory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62156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562F30-873E-6E6D-B5F7-8892571B5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211" y="3096802"/>
            <a:ext cx="3821577" cy="2706295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8144520" y="540118"/>
            <a:ext cx="36702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Losses</a:t>
            </a:r>
            <a:r>
              <a:rPr lang="de-DE" sz="2400" dirty="0"/>
              <a:t> = </a:t>
            </a:r>
            <a:r>
              <a:rPr lang="de-DE" sz="2400" dirty="0" err="1"/>
              <a:t>Gains</a:t>
            </a:r>
            <a:endParaRPr lang="de-DE" sz="2400" dirty="0"/>
          </a:p>
          <a:p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All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went</a:t>
            </a:r>
            <a:r>
              <a:rPr lang="de-DE" sz="2400" dirty="0"/>
              <a:t> 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house</a:t>
            </a:r>
            <a:r>
              <a:rPr lang="de-DE" sz="2400" dirty="0"/>
              <a:t> </a:t>
            </a:r>
            <a:r>
              <a:rPr lang="de-DE" sz="2400" dirty="0" err="1"/>
              <a:t>must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lost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well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The </a:t>
            </a:r>
            <a:r>
              <a:rPr lang="de-DE" sz="2400" dirty="0" err="1"/>
              <a:t>blue</a:t>
            </a:r>
            <a:r>
              <a:rPr lang="de-DE" sz="2400" dirty="0"/>
              <a:t> </a:t>
            </a:r>
            <a:r>
              <a:rPr lang="de-DE" sz="2400" dirty="0" err="1"/>
              <a:t>electrical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pumped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orange </a:t>
            </a:r>
            <a:r>
              <a:rPr lang="de-DE" sz="2400" dirty="0" err="1"/>
              <a:t>heat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Earth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0553F-40EA-8650-98D9-48D196E6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95" y="919024"/>
            <a:ext cx="3408984" cy="48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73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214" y="1622905"/>
            <a:ext cx="4314246" cy="13899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39" y="1622906"/>
            <a:ext cx="5649061" cy="132484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35E660-483F-55B4-568E-FF03D9CA8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800" y="3068297"/>
            <a:ext cx="4882400" cy="35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92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442977-E73F-FF41-F196-969D0AFC0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375" y="2390288"/>
            <a:ext cx="4795345" cy="4351338"/>
          </a:xfrm>
        </p:spPr>
        <p:txBody>
          <a:bodyPr>
            <a:normAutofit/>
          </a:bodyPr>
          <a:lstStyle/>
          <a:p>
            <a:r>
              <a:rPr lang="de-DE" sz="2400" dirty="0"/>
              <a:t>Larger </a:t>
            </a:r>
            <a:r>
              <a:rPr lang="de-DE" sz="2400" dirty="0" err="1"/>
              <a:t>discrepancy</a:t>
            </a:r>
            <a:r>
              <a:rPr lang="de-DE" sz="2400" dirty="0"/>
              <a:t> in modern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ventilation</a:t>
            </a:r>
            <a:r>
              <a:rPr lang="de-DE" sz="2400" dirty="0"/>
              <a:t> </a:t>
            </a:r>
            <a:r>
              <a:rPr lang="de-DE" sz="2400" dirty="0" err="1"/>
              <a:t>system</a:t>
            </a:r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</a:t>
            </a:r>
            <a:r>
              <a:rPr lang="de-DE" sz="2400" dirty="0" err="1"/>
              <a:t>needs</a:t>
            </a:r>
            <a:r>
              <a:rPr lang="de-DE" sz="2400" dirty="0"/>
              <a:t> 8%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from</a:t>
            </a:r>
            <a:r>
              <a:rPr lang="de-DE" sz="2400" dirty="0"/>
              <a:t> 2322 </a:t>
            </a:r>
            <a:r>
              <a:rPr lang="de-DE" sz="2400" dirty="0" err="1"/>
              <a:t>to</a:t>
            </a:r>
            <a:r>
              <a:rPr lang="de-DE" sz="2400" dirty="0"/>
              <a:t> 2513 kWh)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provide</a:t>
            </a:r>
            <a:r>
              <a:rPr lang="de-DE" sz="2400" dirty="0"/>
              <a:t> 9350 kWh </a:t>
            </a:r>
            <a:r>
              <a:rPr lang="de-DE" sz="2400" dirty="0" err="1"/>
              <a:t>worth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heat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endParaRPr lang="de-DE" sz="2400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33" r="64526"/>
          <a:stretch>
            <a:fillRect/>
          </a:stretch>
        </p:blipFill>
        <p:spPr>
          <a:xfrm>
            <a:off x="316200" y="1598613"/>
            <a:ext cx="2875754" cy="4549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4473D-8738-1D9B-282D-25E67101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90" y="3247697"/>
            <a:ext cx="3126228" cy="22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83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6DD8FB-D5B8-8DCF-DEE3-DAFFD9E7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9" y="1839803"/>
            <a:ext cx="5381625" cy="41243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3955EE6-DE65-D342-59AC-BC49C58F9798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6E15BC-8A92-03DF-2C20-DDC5CD65339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86CE66-627B-4553-9EA9-1492B9AD0411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4776DA-23FF-4D0C-AF57-03EB8FAA14BE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5F0E6C-6568-3E0B-374F-90256A7A2CA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796F44E-B1C5-9ED7-5AB3-FD50A6DF9822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8839242-9429-4001-0DE8-4208E0F1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37" y="1839803"/>
            <a:ext cx="5486400" cy="412432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C3BE5E3-45E0-3896-45BF-4BD729E7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temperatures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907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BF3B13-ED78-63E8-ACA9-ECEA1B1FF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7" y="1171088"/>
            <a:ext cx="2805158" cy="20854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3BB4FA-0182-1058-3B7B-69CBC7FA8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00" y="1541097"/>
            <a:ext cx="225774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97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41A02F0C-0560-8CA4-45EF-976D168A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r="17631"/>
          <a:stretch/>
        </p:blipFill>
        <p:spPr>
          <a:xfrm>
            <a:off x="7583214" y="0"/>
            <a:ext cx="4608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Germany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C411C1-A92F-E936-8050-C49434D32397}"/>
              </a:ext>
            </a:extLst>
          </p:cNvPr>
          <p:cNvSpPr>
            <a:spLocks noChangeAspect="1"/>
          </p:cNvSpPr>
          <p:nvPr/>
        </p:nvSpPr>
        <p:spPr>
          <a:xfrm>
            <a:off x="7133968" y="15163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E3F69F-614E-29B4-37BC-67E1D7AC47B1}"/>
              </a:ext>
            </a:extLst>
          </p:cNvPr>
          <p:cNvSpPr>
            <a:spLocks noChangeAspect="1"/>
          </p:cNvSpPr>
          <p:nvPr/>
        </p:nvSpPr>
        <p:spPr>
          <a:xfrm>
            <a:off x="8254079" y="2435999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331F8-CDCD-AD29-BD73-F93CEEB0C79B}"/>
              </a:ext>
            </a:extLst>
          </p:cNvPr>
          <p:cNvSpPr>
            <a:spLocks noChangeAspect="1"/>
          </p:cNvSpPr>
          <p:nvPr/>
        </p:nvSpPr>
        <p:spPr>
          <a:xfrm>
            <a:off x="8864885" y="371197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752875-6391-EF10-10F6-FA0DC3C8FCF0}"/>
              </a:ext>
            </a:extLst>
          </p:cNvPr>
          <p:cNvSpPr>
            <a:spLocks noChangeAspect="1"/>
          </p:cNvSpPr>
          <p:nvPr/>
        </p:nvSpPr>
        <p:spPr>
          <a:xfrm>
            <a:off x="7525857" y="397401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Klemmbrett abgehakt mit einfarbiger Füllung">
            <a:extLst>
              <a:ext uri="{FF2B5EF4-FFF2-40B4-BE49-F238E27FC236}">
                <a16:creationId xmlns:a16="http://schemas.microsoft.com/office/drawing/2014/main" id="{BEE28275-D711-9A8B-B0F6-62714DBD60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378" y="4035005"/>
            <a:ext cx="886017" cy="886017"/>
          </a:xfrm>
          <a:prstGeom prst="rect">
            <a:avLst/>
          </a:prstGeom>
        </p:spPr>
      </p:pic>
      <p:pic>
        <p:nvPicPr>
          <p:cNvPr id="9" name="Grafik 8" descr="Wintermütze mit einfarbiger Füllung">
            <a:extLst>
              <a:ext uri="{FF2B5EF4-FFF2-40B4-BE49-F238E27FC236}">
                <a16:creationId xmlns:a16="http://schemas.microsoft.com/office/drawing/2014/main" id="{83700548-118E-DA5F-479F-B8A930FA6A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4334" y="3711974"/>
            <a:ext cx="889101" cy="889101"/>
          </a:xfrm>
          <a:prstGeom prst="rect">
            <a:avLst/>
          </a:prstGeom>
        </p:spPr>
      </p:pic>
      <p:pic>
        <p:nvPicPr>
          <p:cNvPr id="10" name="Grafik 9" descr="Stadt mit einfarbiger Füllung">
            <a:extLst>
              <a:ext uri="{FF2B5EF4-FFF2-40B4-BE49-F238E27FC236}">
                <a16:creationId xmlns:a16="http://schemas.microsoft.com/office/drawing/2014/main" id="{4728B397-961A-AF12-542C-BED95D0FB8E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8600" y="2524315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4EBD1EDF-1C6B-6B9F-9B68-C022D87E9E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2867" y="1642171"/>
            <a:ext cx="776990" cy="7769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24D97E1-85AD-8363-8661-BB8256CF272E}"/>
              </a:ext>
            </a:extLst>
          </p:cNvPr>
          <p:cNvSpPr>
            <a:spLocks noChangeAspect="1"/>
          </p:cNvSpPr>
          <p:nvPr/>
        </p:nvSpPr>
        <p:spPr>
          <a:xfrm>
            <a:off x="8366384" y="116002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8D5510-A6D8-8822-8860-6055A49143D2}"/>
              </a:ext>
            </a:extLst>
          </p:cNvPr>
          <p:cNvSpPr>
            <a:spLocks noChangeAspect="1"/>
          </p:cNvSpPr>
          <p:nvPr/>
        </p:nvSpPr>
        <p:spPr>
          <a:xfrm>
            <a:off x="6956122" y="28275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D01DFF-4D3A-B287-6802-1FF001F9E1C0}"/>
              </a:ext>
            </a:extLst>
          </p:cNvPr>
          <p:cNvSpPr>
            <a:spLocks noChangeAspect="1"/>
          </p:cNvSpPr>
          <p:nvPr/>
        </p:nvSpPr>
        <p:spPr>
          <a:xfrm>
            <a:off x="8476395" y="4982013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0" y="2766218"/>
            <a:ext cx="4695495" cy="1325563"/>
          </a:xfrm>
        </p:spPr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night</a:t>
            </a:r>
            <a:r>
              <a:rPr lang="de-DE" dirty="0"/>
              <a:t>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C9E44F0E-2028-F5EB-D92F-8B72FA89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r="14605"/>
          <a:stretch/>
        </p:blipFill>
        <p:spPr>
          <a:xfrm>
            <a:off x="5218385" y="1282131"/>
            <a:ext cx="6270775" cy="42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452400" y="883122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40" y="2726682"/>
            <a:ext cx="4262521" cy="3330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2854411"/>
            <a:ext cx="3907260" cy="28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setback difference 1977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452400" y="883122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40" y="2726682"/>
            <a:ext cx="4262521" cy="3330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2854411"/>
            <a:ext cx="3907260" cy="28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For the 2016 building we can save 1128.8 kWh from utlizing a night setback</a:t>
            </a:r>
          </a:p>
        </p:txBody>
      </p:sp>
      <p:pic>
        <p:nvPicPr>
          <p:cNvPr id="4" name="Grafik 3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B45CCDCD-C507-D720-19DF-CEBCC8292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1" r="26300"/>
          <a:stretch/>
        </p:blipFill>
        <p:spPr>
          <a:xfrm>
            <a:off x="7754427" y="0"/>
            <a:ext cx="443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0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866"/>
            <a:ext cx="5538179" cy="517826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buildings</a:t>
            </a:r>
            <a:r>
              <a:rPr lang="de-DE" dirty="0"/>
              <a:t> perform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?</a:t>
            </a:r>
          </a:p>
        </p:txBody>
      </p:sp>
      <p:pic>
        <p:nvPicPr>
          <p:cNvPr id="6" name="Grafik 5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22920545-FF1D-270C-0BD3-ACC0386B2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19514"/>
          <a:stretch/>
        </p:blipFill>
        <p:spPr>
          <a:xfrm>
            <a:off x="5559199" y="839866"/>
            <a:ext cx="5912070" cy="5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97064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49.8 kWh/m2a</a:t>
            </a:r>
          </a:p>
          <a:p>
            <a:pPr marL="0" indent="0"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2"/>
          <a:stretch/>
        </p:blipFill>
        <p:spPr>
          <a:xfrm>
            <a:off x="6453305" y="563251"/>
            <a:ext cx="5510683" cy="5829300"/>
          </a:xfrm>
          <a:prstGeom prst="rect">
            <a:avLst/>
          </a:prstGeom>
        </p:spPr>
      </p:pic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A5F77F-3606-0CCC-1EBD-DFF36A589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5" y="1690688"/>
            <a:ext cx="5142875" cy="3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66039" y="5086533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939F998-9627-2CFE-CDE2-5661F51E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7" y="1670077"/>
            <a:ext cx="5257800" cy="3403600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A67D33E-C24E-BB97-1E3D-4E1B77AE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993689"/>
            <a:ext cx="4598129" cy="297656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C425D4-965D-7340-0FF6-18709AE538A3}"/>
              </a:ext>
            </a:extLst>
          </p:cNvPr>
          <p:cNvSpPr txBox="1">
            <a:spLocks/>
          </p:cNvSpPr>
          <p:nvPr/>
        </p:nvSpPr>
        <p:spPr>
          <a:xfrm>
            <a:off x="1634324" y="5086533"/>
            <a:ext cx="397064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49.8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9CBDF-3EC4-EE75-8B4A-2D2338BEC6E3}"/>
              </a:ext>
            </a:extLst>
          </p:cNvPr>
          <p:cNvSpPr txBox="1">
            <a:spLocks/>
          </p:cNvSpPr>
          <p:nvPr/>
        </p:nvSpPr>
        <p:spPr>
          <a:xfrm>
            <a:off x="1679695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39FD2A0-173F-B708-4218-7C3D1D71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1951424"/>
            <a:ext cx="4746971" cy="3072919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305E65B-D343-AE9B-19F6-04D34292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28" y="1690688"/>
            <a:ext cx="5257800" cy="3403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818F3F-CAC6-A577-EDF9-239F28E94413}"/>
              </a:ext>
            </a:extLst>
          </p:cNvPr>
          <p:cNvSpPr txBox="1">
            <a:spLocks/>
          </p:cNvSpPr>
          <p:nvPr/>
        </p:nvSpPr>
        <p:spPr>
          <a:xfrm>
            <a:off x="6741658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51.9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2380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7CEF-D7FE-AA9D-6AE9-BDFDD777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C11586-FE3C-A658-4EF1-376F4777D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5669" y="1690688"/>
            <a:ext cx="5657850" cy="41243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E3F1C-DFE0-4F4D-A860-FBDD1D7B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4" y="1508727"/>
            <a:ext cx="55721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95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Future </a:t>
            </a:r>
            <a:r>
              <a:rPr lang="de-DE" dirty="0" err="1"/>
              <a:t>weather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Normal </a:t>
            </a:r>
            <a:r>
              <a:rPr lang="de-DE" sz="2400" dirty="0" err="1"/>
              <a:t>weather</a:t>
            </a:r>
            <a:r>
              <a:rPr lang="de-DE" sz="2400" dirty="0"/>
              <a:t> 2045 and 2015 </a:t>
            </a:r>
            <a:r>
              <a:rPr lang="de-DE" sz="2400" dirty="0" err="1"/>
              <a:t>are</a:t>
            </a:r>
            <a:r>
              <a:rPr lang="de-DE" sz="2400" dirty="0"/>
              <a:t> not </a:t>
            </a:r>
            <a:r>
              <a:rPr lang="de-DE" sz="2400" dirty="0" err="1"/>
              <a:t>that</a:t>
            </a:r>
            <a:r>
              <a:rPr lang="de-DE" sz="2400" dirty="0"/>
              <a:t> different</a:t>
            </a:r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2045: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few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cold</a:t>
            </a:r>
            <a:r>
              <a:rPr lang="de-DE" sz="2400" dirty="0"/>
              <a:t> </a:t>
            </a:r>
            <a:r>
              <a:rPr lang="de-DE" sz="2400" dirty="0" err="1"/>
              <a:t>days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endParaRPr lang="de-DE" sz="2400" dirty="0"/>
          </a:p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prevent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: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-&gt;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isolation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in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houses</a:t>
            </a:r>
            <a:endParaRPr lang="de-DE" sz="2400" dirty="0"/>
          </a:p>
        </p:txBody>
      </p:sp>
      <p:pic>
        <p:nvPicPr>
          <p:cNvPr id="4" name="Grafik 3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A404061B-5475-1C7A-7D73-84927353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396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15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-&gt; renovate walls, windows, … </a:t>
            </a:r>
          </a:p>
          <a:p>
            <a:r>
              <a:rPr lang="en-GB" dirty="0"/>
              <a:t>Right now, only 3% of buildings in Germany are renovated (2024)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08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2F21F-76D3-5697-FB52-92E4BC3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renovate</a:t>
            </a:r>
            <a:r>
              <a:rPr lang="de-DE" dirty="0"/>
              <a:t> all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7BD0B7-C64B-611D-3B5C-4CA2B6C1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Renovation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economical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r>
              <a:rPr lang="de-DE" dirty="0"/>
              <a:t> like </a:t>
            </a:r>
            <a:r>
              <a:rPr lang="de-DE" dirty="0" err="1"/>
              <a:t>insulation</a:t>
            </a:r>
            <a:r>
              <a:rPr lang="de-DE" dirty="0"/>
              <a:t>,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ventilation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20% </a:t>
            </a:r>
            <a:r>
              <a:rPr lang="de-DE" dirty="0" err="1"/>
              <a:t>or</a:t>
            </a:r>
            <a:r>
              <a:rPr lang="de-DE" dirty="0"/>
              <a:t> 30.000 €</a:t>
            </a:r>
          </a:p>
          <a:p>
            <a:pPr lvl="1"/>
            <a:r>
              <a:rPr lang="de-DE" dirty="0" err="1"/>
              <a:t>Loans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2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Heating pumps make sense if house is well insulated</a:t>
            </a:r>
          </a:p>
          <a:p>
            <a:r>
              <a:rPr lang="en-GB" dirty="0"/>
              <a:t>We [can / cannot] reduce losses with night set back</a:t>
            </a:r>
          </a:p>
        </p:txBody>
      </p:sp>
    </p:spTree>
    <p:extLst>
      <p:ext uri="{BB962C8B-B14F-4D97-AF65-F5344CB8AC3E}">
        <p14:creationId xmlns:p14="http://schemas.microsoft.com/office/powerpoint/2010/main" val="546175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01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/>
              <a:t>Which building type did we </a:t>
            </a:r>
            <a:r>
              <a:rPr lang="de-DE" sz="2400" b="1" u="sng" dirty="0"/>
              <a:t>not</a:t>
            </a:r>
            <a:r>
              <a:rPr lang="de-DE" sz="2400" dirty="0"/>
              <a:t> </a:t>
            </a:r>
            <a:r>
              <a:rPr lang="de-DE" sz="2400" dirty="0" err="1"/>
              <a:t>simulate</a:t>
            </a:r>
            <a:r>
              <a:rPr lang="de-DE" sz="2400" dirty="0"/>
              <a:t>?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1948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1977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2030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2016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What does a higher Coefficient of Performance (COP) indicate in a heat pump?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consumes more electricity for the same heat output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provides less heating energy per unit of electricity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is more efficient, delivering more heat per unit of electricity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has shorter cycle times for faster heating</a:t>
            </a:r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r>
              <a:rPr lang="de-DE" sz="2400" dirty="0" err="1"/>
              <a:t>What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true</a:t>
            </a:r>
            <a:r>
              <a:rPr lang="de-DE" sz="2400" dirty="0"/>
              <a:t> </a:t>
            </a:r>
            <a:r>
              <a:rPr lang="de-DE" sz="2400" dirty="0" err="1"/>
              <a:t>regarding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weather</a:t>
            </a:r>
            <a:r>
              <a:rPr lang="de-DE" sz="2400" dirty="0"/>
              <a:t> </a:t>
            </a:r>
            <a:r>
              <a:rPr lang="de-DE" sz="2400" dirty="0" err="1"/>
              <a:t>scenario</a:t>
            </a:r>
            <a:r>
              <a:rPr lang="de-DE" sz="2400" dirty="0"/>
              <a:t> </a:t>
            </a:r>
            <a:r>
              <a:rPr lang="de-DE" sz="2400" b="1" dirty="0"/>
              <a:t>2045</a:t>
            </a:r>
            <a:r>
              <a:rPr lang="de-DE" sz="2400" dirty="0"/>
              <a:t>?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small</a:t>
            </a:r>
            <a:r>
              <a:rPr lang="de-DE" sz="2000" dirty="0"/>
              <a:t> </a:t>
            </a:r>
            <a:r>
              <a:rPr lang="de-DE" sz="2000" dirty="0" err="1"/>
              <a:t>difference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2015 and 2045 normal </a:t>
            </a:r>
            <a:r>
              <a:rPr lang="de-DE" sz="2000" dirty="0" err="1"/>
              <a:t>winter</a:t>
            </a:r>
            <a:endParaRPr lang="de-DE" sz="2000" dirty="0"/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losses</a:t>
            </a:r>
            <a:r>
              <a:rPr lang="de-DE" sz="2000" dirty="0"/>
              <a:t> in 2045 normal </a:t>
            </a:r>
            <a:r>
              <a:rPr lang="de-DE" sz="2000" dirty="0" err="1"/>
              <a:t>winter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2045 </a:t>
            </a:r>
            <a:r>
              <a:rPr lang="de-DE" sz="2000" dirty="0" err="1"/>
              <a:t>cold</a:t>
            </a:r>
            <a:r>
              <a:rPr lang="de-DE" sz="2000" dirty="0"/>
              <a:t> </a:t>
            </a:r>
            <a:r>
              <a:rPr lang="de-DE" sz="2000" dirty="0" err="1"/>
              <a:t>winter</a:t>
            </a:r>
            <a:endParaRPr lang="de-DE" sz="2000" dirty="0"/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Average </a:t>
            </a:r>
            <a:r>
              <a:rPr lang="de-DE" sz="2000" dirty="0" err="1"/>
              <a:t>temperature</a:t>
            </a:r>
            <a:r>
              <a:rPr lang="de-DE" sz="2000" dirty="0"/>
              <a:t> in 2045 will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lower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in 2015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sz="2000" dirty="0"/>
              <a:t>Windows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nearly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losses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A96C2074-99AC-4926-3C40-2840C0391F6A}"/>
              </a:ext>
            </a:extLst>
          </p:cNvPr>
          <p:cNvSpPr/>
          <p:nvPr/>
        </p:nvSpPr>
        <p:spPr>
          <a:xfrm>
            <a:off x="1951647" y="1712891"/>
            <a:ext cx="1409075" cy="493496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0498F63-C37C-28F6-65CC-D0205F76A7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9294" y="1690688"/>
          <a:ext cx="9769607" cy="46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3304644836"/>
                    </a:ext>
                  </a:extLst>
                </a:gridCol>
                <a:gridCol w="8390511">
                  <a:extLst>
                    <a:ext uri="{9D8B030D-6E8A-4147-A177-3AD203B41FA5}">
                      <a16:colId xmlns:a16="http://schemas.microsoft.com/office/drawing/2014/main" val="100384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1973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EnEG</a:t>
                      </a:r>
                      <a:r>
                        <a:rPr lang="de-DE" sz="2000" b="0" dirty="0"/>
                        <a:t>:</a:t>
                      </a:r>
                      <a:r>
                        <a:rPr lang="de-DE" sz="2000" b="1" dirty="0"/>
                        <a:t> 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Act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9108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1977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WSchV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dirty="0" err="1"/>
                        <a:t>first</a:t>
                      </a:r>
                      <a:r>
                        <a:rPr lang="de-DE" sz="2000" dirty="0"/>
                        <a:t> </a:t>
                      </a:r>
                      <a:r>
                        <a:rPr lang="de-DE" sz="2000" b="1" dirty="0"/>
                        <a:t>Thermal </a:t>
                      </a:r>
                      <a:r>
                        <a:rPr lang="de-DE" sz="2000" b="1" dirty="0" err="1"/>
                        <a:t>Insulation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insulation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20787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1978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HeizAnlV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Heating</a:t>
                      </a:r>
                      <a:r>
                        <a:rPr lang="de-DE" sz="2000" b="1" dirty="0"/>
                        <a:t> System </a:t>
                      </a:r>
                      <a:r>
                        <a:rPr lang="de-DE" sz="2000" b="1" dirty="0" err="1"/>
                        <a:t>Ordina</a:t>
                      </a:r>
                      <a:r>
                        <a:rPr lang="de-DE" sz="2000" dirty="0" err="1"/>
                        <a:t>nce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design and </a:t>
                      </a:r>
                      <a:r>
                        <a:rPr lang="de-DE" sz="2000" dirty="0" err="1"/>
                        <a:t>efficiency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systems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410802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introduced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primary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demand</a:t>
                      </a:r>
                      <a:r>
                        <a:rPr lang="de-DE" sz="2000" dirty="0"/>
                        <a:t> and U-</a:t>
                      </a:r>
                      <a:r>
                        <a:rPr lang="de-DE" sz="2000" dirty="0" err="1"/>
                        <a:t>values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as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key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criteria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32017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EEWärmeG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Renewable</a:t>
                      </a:r>
                      <a:r>
                        <a:rPr lang="de-DE" sz="2000" b="1" dirty="0"/>
                        <a:t> Energies Heat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requires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energies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new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16226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GEG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Building Energy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and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7821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0A9229B-5E03-BD8C-ED7B-976D7484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3" y="3200368"/>
            <a:ext cx="175284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3227</Words>
  <Application>Microsoft Office PowerPoint</Application>
  <PresentationFormat>Widescreen</PresentationFormat>
  <Paragraphs>425</Paragraphs>
  <Slides>61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Introduction – overview building stock Germany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Introduction –  heat pump</vt:lpstr>
      <vt:lpstr>How does a heat pump work - principle</vt:lpstr>
      <vt:lpstr>How do different heat pumps work? ASHP vs. GSHP</vt:lpstr>
      <vt:lpstr>Coefficient of Performance (COP)</vt:lpstr>
      <vt:lpstr>How does a heat pump work? -&gt; COP and what influences it</vt:lpstr>
      <vt:lpstr>What are the main parameters that influence the COP of heat pumps?</vt:lpstr>
      <vt:lpstr>our model</vt:lpstr>
      <vt:lpstr>What‘s Modelica</vt:lpstr>
      <vt:lpstr>What‘s Modelica</vt:lpstr>
      <vt:lpstr>What‘s Modelica - AixLib</vt:lpstr>
      <vt:lpstr>TRY Weather data (2015)</vt:lpstr>
      <vt:lpstr>Assume ground temperature as constant</vt:lpstr>
      <vt:lpstr>Preprocessing</vt:lpstr>
      <vt:lpstr>Parameters</vt:lpstr>
      <vt:lpstr>Validating the model with Tabula</vt:lpstr>
      <vt:lpstr>Tabula parameters</vt:lpstr>
      <vt:lpstr>Validating the model with Tabula – example </vt:lpstr>
      <vt:lpstr>Comparisons (relevant plots)</vt:lpstr>
      <vt:lpstr>How are different types of building performing?</vt:lpstr>
      <vt:lpstr>1978 typical building in 2015 weather</vt:lpstr>
      <vt:lpstr>PowerPoint Presentation</vt:lpstr>
      <vt:lpstr>1978 refurbished building</vt:lpstr>
      <vt:lpstr>PowerPoint Presentation</vt:lpstr>
      <vt:lpstr>1978 refurbished vs 2016 building</vt:lpstr>
      <vt:lpstr>2016 building in normal vs cold winter</vt:lpstr>
      <vt:lpstr>2016 building temperatures in cold winter</vt:lpstr>
      <vt:lpstr>1948 refurbished building in 2015</vt:lpstr>
      <vt:lpstr>Different housing types - conclusion</vt:lpstr>
      <vt:lpstr>What does a night setback change?</vt:lpstr>
      <vt:lpstr>Night setback difference 2015 normal</vt:lpstr>
      <vt:lpstr>Night setback difference 1977 normal</vt:lpstr>
      <vt:lpstr>Night setback - conclusion</vt:lpstr>
      <vt:lpstr>How will buildings perform in future weather scenarios?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 Presentation</vt:lpstr>
      <vt:lpstr>Future weather - conclusion</vt:lpstr>
      <vt:lpstr>Conclusions I</vt:lpstr>
      <vt:lpstr>Is it realistic to renovate all old buildings?</vt:lpstr>
      <vt:lpstr>Conclusions II</vt:lpstr>
      <vt:lpstr>Whats next?</vt:lpstr>
      <vt:lpstr>Thanks for listening!</vt:lpstr>
      <vt:lpstr>Sources</vt:lpstr>
      <vt:lpstr>3 questions, 4 answers each</vt:lpstr>
      <vt:lpstr>Do you have any questions?</vt:lpstr>
      <vt:lpstr>How do different heat pumps work? ASHP vs. GSHP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André Osthövener</cp:lastModifiedBy>
  <cp:revision>48</cp:revision>
  <dcterms:created xsi:type="dcterms:W3CDTF">2025-06-07T09:35:23Z</dcterms:created>
  <dcterms:modified xsi:type="dcterms:W3CDTF">2025-07-01T14:19:01Z</dcterms:modified>
</cp:coreProperties>
</file>